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y="5143500" cx="9144000"/>
  <p:notesSz cx="6858000" cy="9144000"/>
  <p:embeddedFontLst>
    <p:embeddedFont>
      <p:font typeface="Noto Sans Thin"/>
      <p:regular r:id="rId52"/>
      <p:bold r:id="rId53"/>
      <p:italic r:id="rId54"/>
      <p:boldItalic r:id="rId55"/>
    </p:embeddedFont>
    <p:embeddedFont>
      <p:font typeface="Noto Sans"/>
      <p:regular r:id="rId56"/>
      <p:bold r:id="rId57"/>
      <p:italic r:id="rId58"/>
      <p:boldItalic r:id="rId59"/>
    </p:embeddedFont>
    <p:embeddedFont>
      <p:font typeface="Noto Sans SemiBold"/>
      <p:regular r:id="rId60"/>
      <p:bold r:id="rId61"/>
      <p:italic r:id="rId62"/>
      <p:boldItalic r:id="rId63"/>
    </p:embeddedFont>
    <p:embeddedFont>
      <p:font typeface="Delicious Handrawn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NotoSansSemiBold-italic.fntdata"/><Relationship Id="rId61" Type="http://schemas.openxmlformats.org/officeDocument/2006/relationships/font" Target="fonts/NotoSansSemiBold-bold.fntdata"/><Relationship Id="rId20" Type="http://schemas.openxmlformats.org/officeDocument/2006/relationships/slide" Target="slides/slide10.xml"/><Relationship Id="rId64" Type="http://schemas.openxmlformats.org/officeDocument/2006/relationships/font" Target="fonts/DeliciousHandrawn-regular.fntdata"/><Relationship Id="rId63" Type="http://schemas.openxmlformats.org/officeDocument/2006/relationships/font" Target="fonts/NotoSansSemiBold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NotoSansSemiBold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NotoSansThin-bold.fntdata"/><Relationship Id="rId52" Type="http://schemas.openxmlformats.org/officeDocument/2006/relationships/font" Target="fonts/NotoSansThin-regular.fntdata"/><Relationship Id="rId11" Type="http://schemas.openxmlformats.org/officeDocument/2006/relationships/slide" Target="slides/slide1.xml"/><Relationship Id="rId55" Type="http://schemas.openxmlformats.org/officeDocument/2006/relationships/font" Target="fonts/NotoSansThin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NotoSansThin-italic.fntdata"/><Relationship Id="rId13" Type="http://schemas.openxmlformats.org/officeDocument/2006/relationships/slide" Target="slides/slide3.xml"/><Relationship Id="rId57" Type="http://schemas.openxmlformats.org/officeDocument/2006/relationships/font" Target="fonts/NotoSans-bold.fntdata"/><Relationship Id="rId12" Type="http://schemas.openxmlformats.org/officeDocument/2006/relationships/slide" Target="slides/slide2.xml"/><Relationship Id="rId56" Type="http://schemas.openxmlformats.org/officeDocument/2006/relationships/font" Target="fonts/NotoSans-regular.fntdata"/><Relationship Id="rId15" Type="http://schemas.openxmlformats.org/officeDocument/2006/relationships/slide" Target="slides/slide5.xml"/><Relationship Id="rId59" Type="http://schemas.openxmlformats.org/officeDocument/2006/relationships/font" Target="fonts/NotoSans-boldItalic.fntdata"/><Relationship Id="rId14" Type="http://schemas.openxmlformats.org/officeDocument/2006/relationships/slide" Target="slides/slide4.xml"/><Relationship Id="rId58" Type="http://schemas.openxmlformats.org/officeDocument/2006/relationships/font" Target="fonts/NotoSans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2T10:00:40.392">
    <p:pos x="6000" y="0"/>
    <p:text>Editar esta diapositiva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2-23T11:08:03.809">
    <p:pos x="6000" y="0"/>
    <p:text>@grm.lmt@gmail.com Hola Lupita, ¿podrías ayudarme a crear una grabación de pantalla que muestre cómo utilizar el MENÚ para cambiar su configuración: su nombre, el nombre del niño, la fecha de nacimiento, etc. con narración?
Asignado a grm.lmt@gmail.com_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2-23T11:08:46.219">
    <p:pos x="6000" y="0"/>
    <p:text>@grm.lmt@gmail.com
Hola Lupita, ¿podrías ayudarme a crear una grabación de pantalla que muestre cómo utilizar el MENÚ para volver a ver las lecciones que han completado con narración?
Asignado a grm.lmt@gmail.com_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o7V0JSdmBSLBjrCS7IYqwjJS_w45Eo0J/edit#slide=id.g2742f19afeb_0_45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una bienvenida cálida y alegre a cada participante que va llegando a la sesión. ¡Reconócelos y Halágalos por venir a Crianza con Conciencia +!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hayan llegado todos los participantes, puedes dar formalmente la bienvenida al grupo a la sesión de integración de Crianza con Conciencia +.</a:t>
            </a: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los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participan en sesiones de chat de WhatsApp para aprender a cuidar de su salud mental con el fin de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Apoyo de WhatsApp. las personas facilitadoras </a:t>
            </a:r>
            <a:r>
              <a:rPr b="1"/>
              <a:t>no son moderadores</a:t>
            </a:r>
            <a:r>
              <a:t>; solo interferirán si el contenido discutido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los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siguiente contenido).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tiempo, para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liberar espacio de almacenamiento si es necesario: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Información de sus cuentas bancarias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 o videos personales/sensibles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02" name="Google Shape;502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el chatbot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10" name="Google Shape;510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17" name="Google Shape;517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24" name="Google Shape;524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los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31" name="Google Shape;531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Presentaciones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 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Empieza invitando a cada padre, madre y cuidador a presentarse ante el grupo.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cada participante que comparta lo siguiente: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 nombre.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número de niñas, niños o adolescentes que crían.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les guste hacer con sus niños, niñas o adolescentes.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todos a participar y asegúrate de que cada persona tenga la oportunidad de compartir.</a:t>
            </a: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556" name="Google Shape;556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o cuidador con la app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sobre la Implementación del Programa" de la Guía del Facilitador de Formando Conciencia+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los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1" name="Google Shape;611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9" name="Google Shape;619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28" name="Google Shape;628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los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36" name="Google Shape;63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42" name="Google Shape;642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59" name="Google Shape;659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4" name="Google Shape;664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Conociéndonos (5 min) 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r>
              <a:rPr b="1"/>
              <a:t> </a:t>
            </a:r>
            <a:endParaRPr b="1"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ayudará a los padres, madres y personas cuidadoras a apreciar la diversidad de la sala y a descubrir las conexiones entre unos y otros.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0E3A5A"/>
                </a:solidFill>
              </a:rPr>
              <a:t>Instrucciones</a:t>
            </a:r>
            <a:r>
              <a:rPr>
                <a:solidFill>
                  <a:srgbClr val="113D5C"/>
                </a:solidFill>
              </a:rPr>
              <a:t>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este ejercicio se hará en silencio. El facilitador leerá algunas de las afirmaciones (una a la vez).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final de cada afirmación, el facilitador hará una pausa.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Indícales a los participantes que si la afirmación es cierta para alguien, debe de dar un paso hacia el interior del círculo.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 un momento para que cada participante observe quién está en el círculo con ellos y quién 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Después, deben regresar a la línea del círculo para escuchar la siguiente afirmación.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se hayan leído todas las preguntas, invita a los participantes a añadir, de uno en uno, una afirmación que sea cierta para ellos y que no se haya mencionado ya.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Lee las siguientes afirmaciones en voz alta: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tengo una niña o un niño increíble.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mañanas, realmente quiero dormir hasta mediodía.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Bailar es mi actividad favorita.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Siento que ser adulto es difícil, pero me esfuerzo al máximo.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Cantar me ayuda a aliviar el estrés.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Todavía no domino el cambiar pañales.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 dibujar o pintar.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Tengo más de una niña, niño o adolescente. 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Quiero aprender de los aciertos y errores de mi madre o padre.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encanta cocinar.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juego con mi niña o niño, yo también me convierto en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gustaría mejorar mi relación con mi niña, niño o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leer las afirmaciones, anima a los padres, madres y personas cuidadoras a reflexionar sobre las conexiones que comparten con todos los presentes. Comparte con los padres, madres y cuidadores que nuestras experiencias pueden variar, pero la diversidad del grupo es lo que hace que nuestra comunidad de crianza sea enriquecedora y vibrante. A pesar de tener diferentes orígenes y trayectorias, podemos aprender lecciones valiosas unos de otros.</a:t>
            </a:r>
          </a:p>
        </p:txBody>
      </p:sp>
      <p:sp>
        <p:nvSpPr>
          <p:cNvPr id="329" name="Google Shape;329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670" name="Google Shape;670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75" name="Google Shape;675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pueden encontrarse con algunos desafíos al interactuar con Crianza con Conciencia + chatbot. Enséñales a los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694" name="Google Shape;694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715" name="Google Shape;715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ec03bd8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721" name="Google Shape;721;g2bbec03bd81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Establecer reglas básicas que ayuden a hacer del programa un lugar seguro en donde puedan aprender juntos. Es importante que el grupo establezca reglas básicas para garantizar que su tiempo juntos y sus experiencias compartidas sean productivas. Estas reglas deben elaborarse en grupo y pertenecer al grupo.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reglas básicas también son útiles para ayudarte a dirigir estas sesiones como facilitador. Pueden ser útiles al recordarle a los participantes que </a:t>
            </a:r>
            <a:r>
              <a:rPr b="1"/>
              <a:t>ellos </a:t>
            </a:r>
            <a:r>
              <a:t>crearon las reglas para las sesiones.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113D5C"/>
                </a:solidFill>
              </a:rPr>
              <a:t>Instrucciones 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(Diapositiva)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Compártele a los participantes que ahora se hablará sobre los pasos que siguen. Menciónales que llevarán las lecciones a través del chat automatizado y que tú llevarás las sesiones de chat con ellos en WhatsApp cada ciertos días.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el grupo de WhatsApp sea un espacio seguro y cómodo para todos, pídele a los participantes que piensen en qué es lo que consideran importante para que se puedan sentir cómodos, respetados, seguros y apoyados en el grupo.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¡Crianza con Conciencia + es un programa especial! Reúne a las familias para que aprendan y compartan experiencias comunes.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hablar de las Reglas Básicas, puedes usar el siguiente formato: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Coloca </a:t>
            </a:r>
            <a:r>
              <a:rPr>
                <a:solidFill>
                  <a:srgbClr val="113D5C"/>
                </a:solidFill>
              </a:rPr>
              <a:t>un rotafolio</a:t>
            </a:r>
            <a:r>
              <a:rPr>
                <a:solidFill>
                  <a:schemeClr val="dk1"/>
                </a:solidFill>
              </a:rPr>
              <a:t> y escribe en la parte superior:</a:t>
            </a:r>
            <a:r>
              <a:rPr>
                <a:solidFill>
                  <a:srgbClr val="113D5C"/>
                </a:solidFill>
              </a:rPr>
              <a:t> </a:t>
            </a:r>
            <a:r>
              <a:rPr>
                <a:solidFill>
                  <a:schemeClr val="dk1"/>
                </a:solidFill>
              </a:rPr>
              <a:t>Reglas básicas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compartan sus sugerencias.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las reglas y los comentarios en el rotafolio para conservarlos como referencia.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Asegúrate de que las Reglas Básicas describen comportamientos positivos.</a:t>
            </a:r>
            <a:r>
              <a:t> Puedes solicitar reglas sobre temas concretos, como el uso del celular, el respeto,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Puedes repetir lo que oyes y explorar las reglas para asegurarte de que todos los miembros del grupo están de acuerdo y entienden.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Por ejemplo, si alguien menciona "Respeto", pregúntale qué significa para él o ella. ¿Qué tipo de comportamiento demuestra "Respeto"?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todo el mundo está de acuerdo y tiene la oportunidad de contribuir antes de pasar a otra sugerencia.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reglas básicas útiles pueden incluir: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chatbot Crianza con Conciencia +: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Comprométete a realizar las actividades diarias sugeridas.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Pide ayuda si tienes dificultades para acceder a las actividades.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Asegúrate de que tienes datos móviles para realizar las actividades diarias de </a:t>
            </a:r>
            <a:r>
              <a:rPr>
                <a:solidFill>
                  <a:srgbClr val="113D5C"/>
                </a:solidFill>
              </a:rPr>
              <a:t>Crianza con Conciencia +</a:t>
            </a:r>
            <a:r>
              <a:rPr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grupo de apoyo de WhatsApp: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Respeta la privacidad de las fotos y videos personales que se envíen al chat grupal.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Cada persona es diferente y tendrá distintas experiencias que compartir.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Respétense mutuamente prestando atención y tomando turnos para compartir y escuchar.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decimos en el grupo se queda en el grupo, tanto en persona como en línea.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solo aquello con lo que te sientas cómodo.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debate o la discusión en el grupo de WhatsApp se centrará únicamente en criar a un niño o niña,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¡Siéntente libre de hacer cualquier pregunta!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padres, madres y personas cuidadoras que el grupo tiene reglas básicas para que se mantenga un ambiente positivo y todos se sientan cómodos compartiendo. Si alguien rompe una regla involuntariamente, las personas facilitadoras le enviarán al padre, madre o cuidador, un mensaje en privado con un recordatorio amable y le recapitularán las reglas a todo el grupo. Sin embargo, si un participante comparte algo inapropiado o sigue incumpliendo las reglas, es posible que el facilitador tenga que retirarlo para garantizar que el grupo siga siendo un espacio positivo.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Rol del Facilitador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a lo largo de Crianza con Conciencia +, tu rol será: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 vez en cuando y hasta que finalice el curso, saluda y pregunta cómo van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Asegurarte de que todos los padres, madres y personas cuidadoras siguen las reglas básicas mencionadas anteriormente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Plantea preguntas sobre la crianza que puedan discutirse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Denuncia cualquier caso de abuso hacia niñas, niños, adolescentes y adultos.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Sal del grupo una vez terminado el programa. Sin embargo, los padres, madres y cuidadores pueden seguir aprendiendo a través de Crianza con Conciencia +. Al final del año, habrá nuevos cursos en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Preguntas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Reflexiona con los padres, madres y personas cuidadoras sobre cualquier área específica de Crianza con Conciencia + que requiera apoyo.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los padres, madres y personas cuidadoras mediante preguntas abiertas, como: "¿Hay algo en específico sobre el uso de Crianza con Conciencia + chatbot de lo que te gustaría saber más?" o "¿Cuáles son tus primeras impresiones relacionadas con los Grupos de Apoyo de WhatsApp?"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responder a las preguntas de los padres, madres y personas cuidadoras ofrece información clara y concisa. Proporciona orientación paso a paso si es necesario.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cuidadores si tienen alguna duda sobre: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Crianza con Conciencia + chatbot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Participar en los Grupos de Apoyo de WhatsApp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56" name="Google Shape;756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bb847491d1_0_1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Conectar Formando Conciencia+ y Parent ID (10min)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poder informar sobre la asistencia de los padres, madres y cuidadores, tendrás que conectar el identificador único de cada padre, madre y cuidador con tu App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los pasos que se indican a continuación para añadir a cada padre, madre y cuidador a tu App Formando Conciencia+: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añadir un padre, madre y cuidador: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el ícono de perfil en la barra de navegación inferior.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Elige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dos padres, madres y cuidadores de la misma familia participan juntos en Crianza con Conciencia +, debes vincular sus cuentas.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hayas añadido el primer perfil de padre, madre o cuidador, para añadir un segundo padre, madre o cuidador selecciona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"Añadir Compañero de Crianza"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al compañero de crianza de entre los perfiles de usuario de padres, madres y cuidadores disponibles.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"Guardar".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*Los perfiles de ambos padres, madres o personas cuidadoras se actualizarán para hacer constar al compañero de crianza*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3" name="Google Shape;773;g2bb847491d1_0_1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Actividad de Cierre (10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Cierra con una actividad de despedida. Deja que los participantes decidan cómo quieren terminar la sesión. Puede ser una oración o un aplauso grupal.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todos que caminen lentamente por la sala.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Invítales a reflexionar sobre lo que han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Reconoce que los pensamientos pueden divagar; pídeles con gentileza que vuelvan a atender a tu voz.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Permite 3 minutos de reflexión individual en silencio.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3 minutos, reúnanse en círculo.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Invita a un voluntario a compartir una afirmación o algo que haya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Continúa en el sentido de las manecillas del reloj, con cada persona compartiendo brevemente.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puede modelar cómo compartir con una frase como: "Estoy impresionado con su compromiso por sus niñas, niños y adolescentes al presentarse hoy"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las gracias a todos por compartir y concluye la sesión con mucho entusiasmo: "¡Gracias por formar parte de Crianza con Conciencia +, un aplauso para todos!"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9" name="Google Shape;779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cuidadores los objetivos y los beneficios de formar parte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programa Crianza con Conciencia + está dirigido a padres, madres y personas cuidadoras con niños, niñas o adolescentes de entre 2 y 17 años.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4" name="Google Shape;334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bec03bd8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Estar atentos a la próxima sesión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Compartir sus experiencias y retos en el Grupo de Apoyo de WhatsApp.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¡Agradece a los participantes por el compromiso que han adquirido entre ellos al venir al grupo!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84" name="Google Shape;784;g2bbec03bd8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01" name="Google Shape;801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Ahora bien, cuando decimos "padres, madres y personas cuidadoras" y "crianza", nos referimos a alguien que cuida de los niños, niñas o adolescentes, sea esa persona su madre o padre biológico o no. Esto incluye a cualquier persona que sea un cuidador principal responsable del bienestar de la niña o el niño.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1" name="Google Shape;341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finalidad de Crianza con Conciencia + es ayudar a construir relaciones abiertas, afectuosas y de confianza entre los cuidadores y sus niños, niñas o adolescentes. Cuando tenemos relaciones sanas y positivas, estas ayudan a los padres, madres y personas cuidadoras a mantener seguros a sus niños, niñas o adolescentes y apoyan su crecimiento y su desarrollo.</a:t>
            </a:r>
          </a:p>
        </p:txBody>
      </p:sp>
      <p:sp>
        <p:nvSpPr>
          <p:cNvPr id="348" name="Google Shape;348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b847491d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bb847491d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50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53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53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53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8" name="Google Shape;288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47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7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7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7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45.png"/><Relationship Id="rId7" Type="http://schemas.openxmlformats.org/officeDocument/2006/relationships/image" Target="../media/image52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6.jpg"/><Relationship Id="rId5" Type="http://schemas.openxmlformats.org/officeDocument/2006/relationships/image" Target="../media/image68.jpg"/><Relationship Id="rId6" Type="http://schemas.openxmlformats.org/officeDocument/2006/relationships/image" Target="../media/image65.jpg"/><Relationship Id="rId7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5" Type="http://schemas.openxmlformats.org/officeDocument/2006/relationships/image" Target="../media/image85.png"/><Relationship Id="rId6" Type="http://schemas.openxmlformats.org/officeDocument/2006/relationships/image" Target="../media/image69.jpg"/><Relationship Id="rId7" Type="http://schemas.openxmlformats.org/officeDocument/2006/relationships/image" Target="../media/image81.png"/><Relationship Id="rId8" Type="http://schemas.openxmlformats.org/officeDocument/2006/relationships/image" Target="../media/image8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9" Type="http://schemas.openxmlformats.org/officeDocument/2006/relationships/image" Target="../media/image74.jpg"/><Relationship Id="rId5" Type="http://schemas.openxmlformats.org/officeDocument/2006/relationships/image" Target="../media/image81.png"/><Relationship Id="rId6" Type="http://schemas.openxmlformats.org/officeDocument/2006/relationships/image" Target="../media/image80.jpg"/><Relationship Id="rId7" Type="http://schemas.openxmlformats.org/officeDocument/2006/relationships/image" Target="../media/image78.jpg"/><Relationship Id="rId8" Type="http://schemas.openxmlformats.org/officeDocument/2006/relationships/image" Target="../media/image7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9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100.jpg"/><Relationship Id="rId7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8.jpg"/><Relationship Id="rId6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04" name="Google Shape;404;p64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1228025" y="228600"/>
            <a:ext cx="685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100">
                <a:solidFill>
                  <a:schemeClr val="lt1"/>
                </a:solidFill>
                <a:highlight>
                  <a:srgbClr val="0E3A5A"/>
                </a:highlight>
                <a:latin typeface="Arial"/>
                <a:ea typeface="Arial"/>
                <a:cs typeface="Arial"/>
                <a:sym typeface="Arial"/>
              </a:defRPr>
            </a:pPr>
            <a:r>
              <a:t>Curso Básico: Mejorar la Relación con mi niña, niño o adolescente</a:t>
            </a:r>
            <a:endParaRPr b="0" i="0" sz="2100" u="none" cap="none" strike="noStrike">
              <a:solidFill>
                <a:schemeClr val="lt1"/>
              </a:solidFill>
              <a:highlight>
                <a:srgbClr val="0E3A5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7" name="Google Shape;407;p64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5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9" name="Google Shape;419;p65"/>
          <p:cNvCxnSpPr>
            <a:endCxn id="42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0" name="Google Shape;420;p65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apoyo,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23" name="Google Shape;423;p65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4" name="Google Shape;424;p65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6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434" name="Google Shape;434;p6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42" name="Google Shape;442;p67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7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7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7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6" name="Google Shape;456;p67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7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y Debate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67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460" name="Google Shape;460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67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463" name="Google Shape;463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67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466" name="Google Shape;466;p67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67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469" name="Google Shape;469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0" name="Google Shape;470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67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472" name="Google Shape;472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67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475" name="Google Shape;475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67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478" name="Google Shape;478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67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481" name="Google Shape;481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" name="Google Shape;483;p67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484" name="Google Shape;484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67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487" name="Google Shape;487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67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490" name="Google Shape;490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1" name="Google Shape;491;p67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67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493" name="Google Shape;493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7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96" name="Google Shape;496;p67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7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7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7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8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t>U</a:t>
            </a:r>
            <a:r>
              <a:rPr>
                <a:latin typeface="Arial"/>
                <a:ea typeface="Arial"/>
                <a:cs typeface="Arial"/>
                <a:sym typeface="Arial"/>
              </a:rPr>
              <a:t>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507" name="Google Shape;507;p68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9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534" name="Google Shape;534;p72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3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1" name="Google Shape;54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6" name="Google Shape;546;p73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7" name="Google Shape;547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3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3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187675" y="3337925"/>
            <a:ext cx="35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Presentaciones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65" name="Google Shape;56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5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69" name="Google Shape;569;p75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72" name="Google Shape;572;p75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6" name="Google Shape;57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5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6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87" name="Google Shape;58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6" name="Google Shape;5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6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0" name="Google Shape;600;p76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1" name="Google Shape;601;p76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6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4" name="Google Shape;60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6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6" name="Google Shape;60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7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8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625" name="Google Shape;625;p78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631" name="Google Shape;631;p7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0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81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648" name="Google Shape;648;p81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9" name="Google Shape;649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81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81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1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1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1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6" name="Google Shape;65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3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5379425" y="2761850"/>
            <a:ext cx="2972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Conócenos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5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5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85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5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4" name="Google Shape;684;p85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5" name="Google Shape;685;p85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6" name="Google Shape;686;p85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7" name="Google Shape;687;p85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8" name="Google Shape;688;p85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9" name="Google Shape;689;p85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0" name="Google Shape;690;p85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" name="Google Shape;697;p86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86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99" name="Google Shape;699;p86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700" name="Google Shape;700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1" name="Google Shape;701;p86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702" name="Google Shape;702;p8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Dificultades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86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705" name="Google Shape;705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6" name="Google Shape;706;p86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07" name="Google Shape;707;p86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708" name="Google Shape;708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9" name="Google Shape;709;p86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10" name="Google Shape;710;p86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711" name="Google Shape;711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12" name="Google Shape;712;p86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0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0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0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0"/>
          <p:cNvSpPr txBox="1"/>
          <p:nvPr/>
        </p:nvSpPr>
        <p:spPr>
          <a:xfrm>
            <a:off x="248350" y="991175"/>
            <a:ext cx="8089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Al final del </a:t>
            </a:r>
            <a:r>
              <a:t>año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habrá nuevos cursos de </a:t>
            </a:r>
            <a:r>
              <a:t>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90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740" name="Google Shape;740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1" name="Google Shape;741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" name="Google Shape;742;p90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743" name="Google Shape;743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4" name="Google Shape;744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Google Shape;745;p90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746" name="Google Shape;746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7" name="Google Shape;747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8" name="Google Shape;748;p90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749" name="Google Shape;749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0" name="Google Shape;750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1" name="Google Shape;751;p90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752" name="Google Shape;752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3" name="Google Shape;753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1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1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Apoyo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p91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762" name="Google Shape;762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3" name="Google Shape;763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91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765" name="Google Shape;765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6" name="Google Shape;766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91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768" name="Google Shape;768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9" name="Google Shape;769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0" name="Google Shape;770;p91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/>
          <p:nvPr>
            <p:ph idx="1" type="body"/>
          </p:nvPr>
        </p:nvSpPr>
        <p:spPr>
          <a:xfrm>
            <a:off x="2703401" y="1698029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Vincula la app:</a:t>
            </a:r>
          </a:p>
        </p:txBody>
      </p:sp>
      <p:sp>
        <p:nvSpPr>
          <p:cNvPr id="776" name="Google Shape;776;p92"/>
          <p:cNvSpPr txBox="1"/>
          <p:nvPr>
            <p:ph idx="2" type="body"/>
          </p:nvPr>
        </p:nvSpPr>
        <p:spPr>
          <a:xfrm>
            <a:off x="2642600" y="2512325"/>
            <a:ext cx="61731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800"/>
            </a:pPr>
            <a:r>
              <a:t>Vincula la App Formando Conciencia+ y el Número 
 de Identificación Único (NID)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3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 txBox="1"/>
          <p:nvPr/>
        </p:nvSpPr>
        <p:spPr>
          <a:xfrm>
            <a:off x="1496175" y="1708725"/>
            <a:ext cx="59829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 +? ?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sng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4"/>
          <p:cNvSpPr txBox="1"/>
          <p:nvPr/>
        </p:nvSpPr>
        <p:spPr>
          <a:xfrm>
            <a:off x="269600" y="972075"/>
            <a:ext cx="5691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Más adelante tendremos nuestra primera sesión de chat para presentarnos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Irás a casa y probarás tu primera actividad en casa: pasar 5 minutos de Tiempo Uno a Uno con tu niña, niño o adolescente 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Char char="●"/>
              <a:defRPr sz="1700">
                <a:solidFill>
                  <a:srgbClr val="0D3959"/>
                </a:solidFill>
              </a:defRPr>
            </a:pPr>
            <a:r>
              <a:t>¡Mañana llevarás la próxima sesión!</a:t>
            </a:r>
            <a:endParaRPr sz="1700">
              <a:solidFill>
                <a:srgbClr val="0D3959"/>
              </a:solidFill>
            </a:endParaRPr>
          </a:p>
        </p:txBody>
      </p:sp>
      <p:grpSp>
        <p:nvGrpSpPr>
          <p:cNvPr id="789" name="Google Shape;789;p94"/>
          <p:cNvGrpSpPr/>
          <p:nvPr/>
        </p:nvGrpSpPr>
        <p:grpSpPr>
          <a:xfrm>
            <a:off x="319541" y="1323346"/>
            <a:ext cx="354468" cy="359177"/>
            <a:chOff x="475577" y="1034115"/>
            <a:chExt cx="523200" cy="523200"/>
          </a:xfrm>
        </p:grpSpPr>
        <p:sp>
          <p:nvSpPr>
            <p:cNvPr id="790" name="Google Shape;790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1" name="Google Shape;791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" name="Google Shape;792;p94"/>
          <p:cNvGrpSpPr/>
          <p:nvPr/>
        </p:nvGrpSpPr>
        <p:grpSpPr>
          <a:xfrm>
            <a:off x="354491" y="2392151"/>
            <a:ext cx="354468" cy="359177"/>
            <a:chOff x="475577" y="1034115"/>
            <a:chExt cx="523200" cy="523200"/>
          </a:xfrm>
        </p:grpSpPr>
        <p:sp>
          <p:nvSpPr>
            <p:cNvPr id="793" name="Google Shape;793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4" name="Google Shape;794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94"/>
          <p:cNvGrpSpPr/>
          <p:nvPr/>
        </p:nvGrpSpPr>
        <p:grpSpPr>
          <a:xfrm>
            <a:off x="354491" y="3976207"/>
            <a:ext cx="354468" cy="359177"/>
            <a:chOff x="475577" y="1034115"/>
            <a:chExt cx="523200" cy="523200"/>
          </a:xfrm>
        </p:grpSpPr>
        <p:sp>
          <p:nvSpPr>
            <p:cNvPr id="796" name="Google Shape;796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7" name="Google Shape;79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8" name="Google Shape;798;p94"/>
          <p:cNvPicPr preferRelativeResize="0"/>
          <p:nvPr/>
        </p:nvPicPr>
        <p:blipFill rotWithShape="1">
          <a:blip r:embed="rId4">
            <a:alphaModFix/>
          </a:blip>
          <a:srcRect b="0" l="12435" r="12427" t="0"/>
          <a:stretch/>
        </p:blipFill>
        <p:spPr>
          <a:xfrm>
            <a:off x="6100526" y="1047636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804" name="Google Shape;80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5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5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1" name="Google Shape;3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0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1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1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chatbot de Crianza con Conciencia +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61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1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2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por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2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8" name="Google Shape;388;p63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3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90" name="Google Shape;390;p63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3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